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Slab"/>
      <p:regular r:id="rId36"/>
      <p:bold r:id="rId37"/>
    </p:embeddedFont>
    <p:embeddedFont>
      <p:font typeface="Roboto"/>
      <p:regular r:id="rId38"/>
      <p:bold r:id="rId39"/>
      <p:italic r:id="rId40"/>
      <p:boldItalic r:id="rId41"/>
    </p:embeddedFont>
    <p:embeddedFont>
      <p:font typeface="Lato"/>
      <p:regular r:id="rId42"/>
      <p:bold r:id="rId43"/>
      <p:italic r:id="rId44"/>
      <p:boldItalic r:id="rId45"/>
    </p:embeddedFont>
    <p:embeddedFont>
      <p:font typeface="Montserrat"/>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Lato-regular.fntdata"/><Relationship Id="rId41" Type="http://schemas.openxmlformats.org/officeDocument/2006/relationships/font" Target="fonts/Roboto-boldItalic.fntdata"/><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Montserrat-regular.fntdata"/><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Slab-bold.fntdata"/><Relationship Id="rId36" Type="http://schemas.openxmlformats.org/officeDocument/2006/relationships/font" Target="fonts/RobotoSlab-regular.fntdata"/><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9aaa9f994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9aaa9f994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9aaa9f994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9aaa9f994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9c4d8278e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9c4d8278e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99c4d8278e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99c4d8278e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99c4d8278e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99c4d8278e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99c4d8278e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99c4d8278e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99c4d8278e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99c4d8278e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99c4d8278e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99c4d8278e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99c4d8278e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99c4d8278e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ab240b7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9ab240b7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99c4d8278e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99c4d8278e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9ab240b79e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9ab240b79e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9ab240b79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9ab240b79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ab240b7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9ab240b7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9ab240b79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9ab240b79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9ab240b79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9ab240b79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9ab240b79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9ab240b79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9ab240b79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9ab240b79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9ab240b79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9ab240b79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9ab240b79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9ab240b79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9ab240b79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9ab240b79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9aaa9f994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9aaa9f994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99c4d8278e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99c4d8278e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9cb0269e5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9cb0269e5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9cb0269e5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9cb0269e5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9cb0269e5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9cb0269e5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9aaa9f99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9aaa9f99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99c4d8278e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99c4d8278e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99c4d8278e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99c4d8278e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Sensores y Actuadores</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 sz="2000">
                <a:latin typeface="Lato"/>
                <a:ea typeface="Lato"/>
                <a:cs typeface="Lato"/>
                <a:sym typeface="Lato"/>
              </a:rPr>
              <a:t>Equipo 2:</a:t>
            </a:r>
            <a:endParaRPr b="1" sz="2000">
              <a:latin typeface="Lato"/>
              <a:ea typeface="Lato"/>
              <a:cs typeface="Lato"/>
              <a:sym typeface="Lato"/>
            </a:endParaRPr>
          </a:p>
          <a:p>
            <a:pPr indent="0" lvl="0" marL="0" rtl="0" algn="ctr">
              <a:spcBef>
                <a:spcPts val="0"/>
              </a:spcBef>
              <a:spcAft>
                <a:spcPts val="0"/>
              </a:spcAft>
              <a:buNone/>
            </a:pPr>
            <a:r>
              <a:rPr lang="es" sz="2000">
                <a:latin typeface="Lato"/>
                <a:ea typeface="Lato"/>
                <a:cs typeface="Lato"/>
                <a:sym typeface="Lato"/>
              </a:rPr>
              <a:t>Luis Gerardo Salazar Aguilar</a:t>
            </a:r>
            <a:endParaRPr sz="2000">
              <a:latin typeface="Lato"/>
              <a:ea typeface="Lato"/>
              <a:cs typeface="Lato"/>
              <a:sym typeface="Lato"/>
            </a:endParaRPr>
          </a:p>
          <a:p>
            <a:pPr indent="0" lvl="0" marL="0" rtl="0" algn="ctr">
              <a:spcBef>
                <a:spcPts val="0"/>
              </a:spcBef>
              <a:spcAft>
                <a:spcPts val="0"/>
              </a:spcAft>
              <a:buNone/>
            </a:pPr>
            <a:r>
              <a:rPr lang="es" sz="2000">
                <a:latin typeface="Lato"/>
                <a:ea typeface="Lato"/>
                <a:cs typeface="Lato"/>
                <a:sym typeface="Lato"/>
              </a:rPr>
              <a:t>Violeta Fernandez Salinas</a:t>
            </a:r>
            <a:endParaRPr sz="2000">
              <a:latin typeface="Lato"/>
              <a:ea typeface="Lato"/>
              <a:cs typeface="Lato"/>
              <a:sym typeface="Lato"/>
            </a:endParaRPr>
          </a:p>
          <a:p>
            <a:pPr indent="0" lvl="0" marL="0" rtl="0" algn="ctr">
              <a:spcBef>
                <a:spcPts val="0"/>
              </a:spcBef>
              <a:spcAft>
                <a:spcPts val="0"/>
              </a:spcAft>
              <a:buNone/>
            </a:pPr>
            <a:r>
              <a:rPr lang="es" sz="2000">
                <a:latin typeface="Lato"/>
                <a:ea typeface="Lato"/>
                <a:cs typeface="Lato"/>
                <a:sym typeface="Lato"/>
              </a:rPr>
              <a:t>Mauricio Velasquez Castañeda</a:t>
            </a:r>
            <a:endParaRPr sz="2000">
              <a:latin typeface="Lato"/>
              <a:ea typeface="Lato"/>
              <a:cs typeface="Lato"/>
              <a:sym typeface="Lato"/>
            </a:endParaRPr>
          </a:p>
          <a:p>
            <a:pPr indent="0" lvl="0" marL="0" rtl="0" algn="ctr">
              <a:spcBef>
                <a:spcPts val="0"/>
              </a:spcBef>
              <a:spcAft>
                <a:spcPts val="0"/>
              </a:spcAft>
              <a:buNone/>
            </a:pPr>
            <a:r>
              <a:t/>
            </a:r>
            <a:endParaRPr sz="2000">
              <a:latin typeface="Lato"/>
              <a:ea typeface="Lato"/>
              <a:cs typeface="Lato"/>
              <a:sym typeface="Lato"/>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5" name="Google Shape;125;p22"/>
          <p:cNvPicPr preferRelativeResize="0"/>
          <p:nvPr/>
        </p:nvPicPr>
        <p:blipFill>
          <a:blip r:embed="rId3">
            <a:alphaModFix/>
          </a:blip>
          <a:stretch>
            <a:fillRect/>
          </a:stretch>
        </p:blipFill>
        <p:spPr>
          <a:xfrm>
            <a:off x="342900" y="352425"/>
            <a:ext cx="8620975" cy="4524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3"/>
          <p:cNvPicPr preferRelativeResize="0"/>
          <p:nvPr/>
        </p:nvPicPr>
        <p:blipFill rotWithShape="1">
          <a:blip r:embed="rId3">
            <a:alphaModFix/>
          </a:blip>
          <a:srcRect b="-4930" l="1390" r="-1389" t="41069"/>
          <a:stretch/>
        </p:blipFill>
        <p:spPr>
          <a:xfrm>
            <a:off x="542925" y="899600"/>
            <a:ext cx="8058125" cy="372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Periféricos</a:t>
            </a:r>
            <a:endParaRPr/>
          </a:p>
        </p:txBody>
      </p:sp>
      <p:sp>
        <p:nvSpPr>
          <p:cNvPr id="136" name="Google Shape;136;p2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Son ap</a:t>
            </a:r>
            <a:r>
              <a:rPr lang="es"/>
              <a:t>aratos (hardwares) o dispositivos auxiliares</a:t>
            </a:r>
            <a:r>
              <a:rPr lang="es"/>
              <a:t> e</a:t>
            </a:r>
            <a:r>
              <a:rPr lang="es"/>
              <a:t> independientes que conectan a la unidad central (Arduino) con el exterior y también a los sistemas que almacenan o archivan la información, sirviendo de memoria auxiliar de la memoria principal.</a:t>
            </a:r>
            <a:endParaRPr/>
          </a:p>
          <a:p>
            <a:pPr indent="0" lvl="0" marL="0" rtl="0" algn="l">
              <a:spcBef>
                <a:spcPts val="1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Periféricos</a:t>
            </a:r>
            <a:endParaRPr/>
          </a:p>
        </p:txBody>
      </p:sp>
      <p:sp>
        <p:nvSpPr>
          <p:cNvPr id="142" name="Google Shape;142;p25"/>
          <p:cNvSpPr txBox="1"/>
          <p:nvPr>
            <p:ph idx="1" type="body"/>
          </p:nvPr>
        </p:nvSpPr>
        <p:spPr>
          <a:xfrm>
            <a:off x="387900" y="1285875"/>
            <a:ext cx="8368200" cy="3282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Ejemplos:</a:t>
            </a:r>
            <a:r>
              <a:rPr lang="es"/>
              <a:t> </a:t>
            </a:r>
            <a:endParaRPr/>
          </a:p>
          <a:p>
            <a:pPr indent="-342900" lvl="0" marL="457200" rtl="0" algn="l">
              <a:spcBef>
                <a:spcPts val="1200"/>
              </a:spcBef>
              <a:spcAft>
                <a:spcPts val="0"/>
              </a:spcAft>
              <a:buSzPts val="1800"/>
              <a:buChar char="●"/>
            </a:pPr>
            <a:r>
              <a:rPr lang="es"/>
              <a:t>Pantallas LCD</a:t>
            </a:r>
            <a:endParaRPr/>
          </a:p>
          <a:p>
            <a:pPr indent="-342900" lvl="0" marL="457200" rtl="0" algn="l">
              <a:spcBef>
                <a:spcPts val="0"/>
              </a:spcBef>
              <a:spcAft>
                <a:spcPts val="0"/>
              </a:spcAft>
              <a:buSzPts val="1800"/>
              <a:buChar char="●"/>
            </a:pPr>
            <a:r>
              <a:rPr lang="es"/>
              <a:t>Teclados</a:t>
            </a:r>
            <a:endParaRPr/>
          </a:p>
          <a:p>
            <a:pPr indent="-342900" lvl="0" marL="457200" rtl="0" algn="l">
              <a:spcBef>
                <a:spcPts val="0"/>
              </a:spcBef>
              <a:spcAft>
                <a:spcPts val="0"/>
              </a:spcAft>
              <a:buSzPts val="1800"/>
              <a:buChar char="●"/>
            </a:pPr>
            <a:r>
              <a:rPr lang="es"/>
              <a:t>Memorias externas</a:t>
            </a:r>
            <a:endParaRPr/>
          </a:p>
          <a:p>
            <a:pPr indent="-342900" lvl="0" marL="457200" rtl="0" algn="l">
              <a:spcBef>
                <a:spcPts val="0"/>
              </a:spcBef>
              <a:spcAft>
                <a:spcPts val="0"/>
              </a:spcAft>
              <a:buSzPts val="1800"/>
              <a:buChar char="●"/>
            </a:pPr>
            <a:r>
              <a:rPr lang="es"/>
              <a:t>Cámaras</a:t>
            </a:r>
            <a:endParaRPr/>
          </a:p>
          <a:p>
            <a:pPr indent="-342900" lvl="0" marL="457200" rtl="0" algn="l">
              <a:spcBef>
                <a:spcPts val="0"/>
              </a:spcBef>
              <a:spcAft>
                <a:spcPts val="0"/>
              </a:spcAft>
              <a:buSzPts val="1800"/>
              <a:buChar char="●"/>
            </a:pPr>
            <a:r>
              <a:rPr lang="es"/>
              <a:t>Micrófonos</a:t>
            </a:r>
            <a:endParaRPr/>
          </a:p>
          <a:p>
            <a:pPr indent="-342900" lvl="0" marL="457200" rtl="0" algn="l">
              <a:spcBef>
                <a:spcPts val="0"/>
              </a:spcBef>
              <a:spcAft>
                <a:spcPts val="0"/>
              </a:spcAft>
              <a:buSzPts val="1800"/>
              <a:buChar char="●"/>
            </a:pPr>
            <a:r>
              <a:rPr lang="es"/>
              <a:t>Impresoras</a:t>
            </a:r>
            <a:endParaRPr/>
          </a:p>
          <a:p>
            <a:pPr indent="-342900" lvl="0" marL="457200" rtl="0" algn="l">
              <a:spcBef>
                <a:spcPts val="0"/>
              </a:spcBef>
              <a:spcAft>
                <a:spcPts val="0"/>
              </a:spcAft>
              <a:buSzPts val="1800"/>
              <a:buChar char="●"/>
            </a:pPr>
            <a:r>
              <a:rPr lang="es"/>
              <a:t>Pantalla táctil</a:t>
            </a:r>
            <a:endParaRPr/>
          </a:p>
          <a:p>
            <a:pPr indent="-342900" lvl="0" marL="457200" rtl="0" algn="l">
              <a:spcBef>
                <a:spcPts val="0"/>
              </a:spcBef>
              <a:spcAft>
                <a:spcPts val="0"/>
              </a:spcAft>
              <a:buSzPts val="1800"/>
              <a:buChar char="●"/>
            </a:pPr>
            <a:r>
              <a:rPr lang="es"/>
              <a:t>Displays numéricos</a:t>
            </a:r>
            <a:endParaRPr/>
          </a:p>
          <a:p>
            <a:pPr indent="0" lvl="0" marL="457200" rtl="0" algn="l">
              <a:spcBef>
                <a:spcPts val="1200"/>
              </a:spcBef>
              <a:spcAft>
                <a:spcPts val="1200"/>
              </a:spcAft>
              <a:buNone/>
            </a:pPr>
            <a:r>
              <a:t/>
            </a:r>
            <a:endParaRPr/>
          </a:p>
        </p:txBody>
      </p:sp>
      <p:pic>
        <p:nvPicPr>
          <p:cNvPr id="143" name="Google Shape;143;p25"/>
          <p:cNvPicPr preferRelativeResize="0"/>
          <p:nvPr/>
        </p:nvPicPr>
        <p:blipFill>
          <a:blip r:embed="rId3">
            <a:alphaModFix/>
          </a:blip>
          <a:stretch>
            <a:fillRect/>
          </a:stretch>
        </p:blipFill>
        <p:spPr>
          <a:xfrm>
            <a:off x="4289578" y="1361925"/>
            <a:ext cx="3551626" cy="3351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Instrumentación Electrónica</a:t>
            </a:r>
            <a:endParaRPr/>
          </a:p>
        </p:txBody>
      </p:sp>
      <p:sp>
        <p:nvSpPr>
          <p:cNvPr id="149" name="Google Shape;149;p2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Visto desde la perspectiva de la Instrumentación Electrónica e</a:t>
            </a:r>
            <a:r>
              <a:rPr lang="es"/>
              <a:t>s la técnica que se ocupa para la medición de cualquier tipo de magnitud física, de su conversión a magnitudes eléctricas y de su tratamiento para proporcionar la información adecuada a un sistema de control, ya sea manual o automático.</a:t>
            </a:r>
            <a:endParaRPr/>
          </a:p>
          <a:p>
            <a:pPr indent="0" lvl="0" marL="0" rtl="0" algn="l">
              <a:spcBef>
                <a:spcPts val="12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Sistemas de medida</a:t>
            </a:r>
            <a:endParaRPr/>
          </a:p>
        </p:txBody>
      </p:sp>
      <p:sp>
        <p:nvSpPr>
          <p:cNvPr id="155" name="Google Shape;155;p2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Algunas de las entradas o variables para los sistemas de medida pueden ser:</a:t>
            </a:r>
            <a:endParaRPr/>
          </a:p>
          <a:p>
            <a:pPr indent="-342900" lvl="0" marL="457200" rtl="0" algn="l">
              <a:spcBef>
                <a:spcPts val="1200"/>
              </a:spcBef>
              <a:spcAft>
                <a:spcPts val="0"/>
              </a:spcAft>
              <a:buSzPts val="1800"/>
              <a:buChar char="●"/>
            </a:pPr>
            <a:r>
              <a:rPr lang="es"/>
              <a:t>Tem</a:t>
            </a:r>
            <a:r>
              <a:rPr lang="es"/>
              <a:t>peratura</a:t>
            </a:r>
            <a:endParaRPr/>
          </a:p>
          <a:p>
            <a:pPr indent="-342900" lvl="0" marL="457200" rtl="0" algn="l">
              <a:spcBef>
                <a:spcPts val="0"/>
              </a:spcBef>
              <a:spcAft>
                <a:spcPts val="0"/>
              </a:spcAft>
              <a:buSzPts val="1800"/>
              <a:buChar char="●"/>
            </a:pPr>
            <a:r>
              <a:rPr lang="es"/>
              <a:t>Intensidad lumínica</a:t>
            </a:r>
            <a:endParaRPr/>
          </a:p>
          <a:p>
            <a:pPr indent="-342900" lvl="0" marL="457200" rtl="0" algn="l">
              <a:spcBef>
                <a:spcPts val="0"/>
              </a:spcBef>
              <a:spcAft>
                <a:spcPts val="0"/>
              </a:spcAft>
              <a:buSzPts val="1800"/>
              <a:buChar char="●"/>
            </a:pPr>
            <a:r>
              <a:rPr lang="es"/>
              <a:t>Aceleración</a:t>
            </a:r>
            <a:endParaRPr/>
          </a:p>
          <a:p>
            <a:pPr indent="-342900" lvl="0" marL="457200" rtl="0" algn="l">
              <a:spcBef>
                <a:spcPts val="0"/>
              </a:spcBef>
              <a:spcAft>
                <a:spcPts val="0"/>
              </a:spcAft>
              <a:buSzPts val="1800"/>
              <a:buChar char="●"/>
            </a:pPr>
            <a:r>
              <a:rPr lang="es"/>
              <a:t>Presión</a:t>
            </a:r>
            <a:endParaRPr/>
          </a:p>
          <a:p>
            <a:pPr indent="-342900" lvl="0" marL="457200" rtl="0" algn="l">
              <a:spcBef>
                <a:spcPts val="0"/>
              </a:spcBef>
              <a:spcAft>
                <a:spcPts val="0"/>
              </a:spcAft>
              <a:buSzPts val="1800"/>
              <a:buChar char="●"/>
            </a:pPr>
            <a:r>
              <a:rPr lang="es"/>
              <a:t>Fuerza</a:t>
            </a:r>
            <a:endParaRPr/>
          </a:p>
          <a:p>
            <a:pPr indent="-342900" lvl="0" marL="457200" rtl="0" algn="l">
              <a:spcBef>
                <a:spcPts val="0"/>
              </a:spcBef>
              <a:spcAft>
                <a:spcPts val="0"/>
              </a:spcAft>
              <a:buSzPts val="1800"/>
              <a:buChar char="●"/>
            </a:pPr>
            <a:r>
              <a:rPr lang="es"/>
              <a:t>Torsión</a:t>
            </a:r>
            <a:endParaRPr/>
          </a:p>
          <a:p>
            <a:pPr indent="-342900" lvl="0" marL="457200" rtl="0" algn="l">
              <a:spcBef>
                <a:spcPts val="0"/>
              </a:spcBef>
              <a:spcAft>
                <a:spcPts val="0"/>
              </a:spcAft>
              <a:buSzPts val="1800"/>
              <a:buChar char="●"/>
            </a:pPr>
            <a:r>
              <a:rPr lang="es"/>
              <a:t>Humedad</a:t>
            </a:r>
            <a:endParaRPr/>
          </a:p>
          <a:p>
            <a:pPr indent="-342900" lvl="0" marL="457200" rtl="0" algn="l">
              <a:spcBef>
                <a:spcPts val="0"/>
              </a:spcBef>
              <a:spcAft>
                <a:spcPts val="0"/>
              </a:spcAft>
              <a:buSzPts val="1800"/>
              <a:buChar char="●"/>
            </a:pPr>
            <a:r>
              <a:rPr lang="es"/>
              <a:t>pH</a:t>
            </a:r>
            <a:endParaRPr/>
          </a:p>
          <a:p>
            <a:pPr indent="0" lvl="0" marL="0" rtl="0" algn="l">
              <a:spcBef>
                <a:spcPts val="12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Variables eléctricas</a:t>
            </a:r>
            <a:endParaRPr/>
          </a:p>
        </p:txBody>
      </p:sp>
      <p:sp>
        <p:nvSpPr>
          <p:cNvPr id="161" name="Google Shape;161;p2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Algunas </a:t>
            </a:r>
            <a:r>
              <a:rPr lang="es"/>
              <a:t>magnitudes eléctricas pueden ser resistencias eléctricas, una capacidad eléctrica (sensor de humedad), una tensión eléctrica, una corriente eléctrica, etc. En donde su transformación a variable eléctrica es la que consideraremos como señal obtenida a partir de los sensores, hacia los actuadores.</a:t>
            </a:r>
            <a:endParaRPr/>
          </a:p>
          <a:p>
            <a:pPr indent="0" lvl="0" marL="0" rtl="0" algn="l">
              <a:spcBef>
                <a:spcPts val="12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Control de Procesos</a:t>
            </a:r>
            <a:endParaRPr/>
          </a:p>
        </p:txBody>
      </p:sp>
      <p:sp>
        <p:nvSpPr>
          <p:cNvPr id="167" name="Google Shape;167;p2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El uso de los sensores se aplica en los sistemas de medida aplicado en el contexto del control de procesos. Estos pueden cambiar según las variables a medir y el objetivo a cumplir; pero todos cumplen con un sistema de medida que evalúa la variable física con ayuda de un sensor y se acondiciona para poder ser visualizada a través de un periférico y/o realizar una transmisión de datos a un sistema de control hacia un actuador que modifique el proceso.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4" name="Google Shape;174;p30"/>
          <p:cNvPicPr preferRelativeResize="0"/>
          <p:nvPr/>
        </p:nvPicPr>
        <p:blipFill rotWithShape="1">
          <a:blip r:embed="rId3">
            <a:alphaModFix/>
          </a:blip>
          <a:srcRect b="31446" l="28122" r="25955" t="19722"/>
          <a:stretch/>
        </p:blipFill>
        <p:spPr>
          <a:xfrm>
            <a:off x="1222875" y="654500"/>
            <a:ext cx="6698251" cy="40061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Protocolos de comunicación </a:t>
            </a:r>
            <a:endParaRPr/>
          </a:p>
        </p:txBody>
      </p:sp>
      <p:sp>
        <p:nvSpPr>
          <p:cNvPr id="180" name="Google Shape;180;p3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 protocolo de comunicaciones es un conjunto de normas que están obligadas a cumplir todos las máquinas y programas que intervienen en una comunicación de datos entre ordenadores sin las cuales la comunicación resultaría caótica y por tanto imposible.</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Sensores</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t>Son dispositivos capaces de detectar magnitudes físicas o químicas, y transformarlas en variables eléctricas. </a:t>
            </a:r>
            <a:endParaRPr/>
          </a:p>
          <a:p>
            <a:pPr indent="0" lvl="0" marL="0" rtl="0" algn="l">
              <a:spcBef>
                <a:spcPts val="1600"/>
              </a:spcBef>
              <a:spcAft>
                <a:spcPts val="0"/>
              </a:spcAft>
              <a:buNone/>
            </a:pPr>
            <a:r>
              <a:rPr lang="es"/>
              <a:t>Los sensores se pueden clasificar en función de los datos de salida en:</a:t>
            </a:r>
            <a:endParaRPr/>
          </a:p>
          <a:p>
            <a:pPr indent="-342900" lvl="0" marL="457200" rtl="0" algn="l">
              <a:spcBef>
                <a:spcPts val="1200"/>
              </a:spcBef>
              <a:spcAft>
                <a:spcPts val="0"/>
              </a:spcAft>
              <a:buSzPts val="1800"/>
              <a:buChar char="●"/>
            </a:pPr>
            <a:r>
              <a:rPr lang="es"/>
              <a:t>Digitales</a:t>
            </a:r>
            <a:endParaRPr/>
          </a:p>
          <a:p>
            <a:pPr indent="-342900" lvl="0" marL="457200" rtl="0" algn="l">
              <a:spcBef>
                <a:spcPts val="0"/>
              </a:spcBef>
              <a:spcAft>
                <a:spcPts val="0"/>
              </a:spcAft>
              <a:buSzPts val="1800"/>
              <a:buChar char="●"/>
            </a:pPr>
            <a:r>
              <a:rPr lang="es"/>
              <a:t>Analógicos</a:t>
            </a:r>
            <a:endParaRPr/>
          </a:p>
          <a:p>
            <a:pPr indent="-342900" lvl="0" marL="457200" rtl="0" algn="l">
              <a:spcBef>
                <a:spcPts val="0"/>
              </a:spcBef>
              <a:spcAft>
                <a:spcPts val="0"/>
              </a:spcAft>
              <a:buSzPts val="1800"/>
              <a:buChar char="●"/>
            </a:pPr>
            <a:r>
              <a:rPr lang="es"/>
              <a:t>Comunicación por Bus</a:t>
            </a:r>
            <a:endParaRPr/>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pic>
        <p:nvPicPr>
          <p:cNvPr id="71" name="Google Shape;71;p14"/>
          <p:cNvPicPr preferRelativeResize="0"/>
          <p:nvPr/>
        </p:nvPicPr>
        <p:blipFill rotWithShape="1">
          <a:blip r:embed="rId3">
            <a:alphaModFix/>
          </a:blip>
          <a:srcRect b="16837" l="2536" r="3513" t="14996"/>
          <a:stretch/>
        </p:blipFill>
        <p:spPr>
          <a:xfrm>
            <a:off x="5002875" y="2903275"/>
            <a:ext cx="2713950" cy="1968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Comunicación en Serie</a:t>
            </a:r>
            <a:endParaRPr/>
          </a:p>
        </p:txBody>
      </p:sp>
      <p:sp>
        <p:nvSpPr>
          <p:cNvPr id="186" name="Google Shape;186;p3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a:t>Una comunicación en serie es donde los datos son enviados uno tras otro (y no todos juntos como lo hace la comunicación en paralelo); sin embargo, se necesita de algún tipo de sincronización (reloj) para realizar una comunicación exitosa.</a:t>
            </a:r>
            <a:endParaRPr/>
          </a:p>
        </p:txBody>
      </p:sp>
      <p:pic>
        <p:nvPicPr>
          <p:cNvPr id="187" name="Google Shape;187;p32"/>
          <p:cNvPicPr preferRelativeResize="0"/>
          <p:nvPr/>
        </p:nvPicPr>
        <p:blipFill>
          <a:blip r:embed="rId3">
            <a:alphaModFix/>
          </a:blip>
          <a:stretch>
            <a:fillRect/>
          </a:stretch>
        </p:blipFill>
        <p:spPr>
          <a:xfrm>
            <a:off x="3261125" y="2801175"/>
            <a:ext cx="2621750" cy="1937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i2c</a:t>
            </a:r>
            <a:endParaRPr/>
          </a:p>
        </p:txBody>
      </p:sp>
      <p:sp>
        <p:nvSpPr>
          <p:cNvPr id="193" name="Google Shape;193;p33"/>
          <p:cNvSpPr txBox="1"/>
          <p:nvPr>
            <p:ph idx="1" type="body"/>
          </p:nvPr>
        </p:nvSpPr>
        <p:spPr>
          <a:xfrm>
            <a:off x="387900" y="1227000"/>
            <a:ext cx="4978800" cy="33417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a:t>I2C es un puerto y protocolo de comunicación serial, define la trama de datos y las conexiones físicas para transferir bits entre 2 dispositivos digitales. El puerto incluye dos cables de comunicación, SDA y SCL. Además el protocolo permite conectar hasta 127 dispositivos esclavos con esas dos líneas, con hasta velocidades de 100, 400 y 1000 kbits/s. También es conocido como IIC ó TWI – Two Wire Interface</a:t>
            </a:r>
            <a:endParaRPr/>
          </a:p>
        </p:txBody>
      </p:sp>
      <p:pic>
        <p:nvPicPr>
          <p:cNvPr id="194" name="Google Shape;194;p33"/>
          <p:cNvPicPr preferRelativeResize="0"/>
          <p:nvPr/>
        </p:nvPicPr>
        <p:blipFill>
          <a:blip r:embed="rId3">
            <a:alphaModFix/>
          </a:blip>
          <a:stretch>
            <a:fillRect/>
          </a:stretch>
        </p:blipFill>
        <p:spPr>
          <a:xfrm>
            <a:off x="5728775" y="1630863"/>
            <a:ext cx="2857500" cy="2352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idx="1" type="body"/>
          </p:nvPr>
        </p:nvSpPr>
        <p:spPr>
          <a:xfrm>
            <a:off x="387900" y="483375"/>
            <a:ext cx="8368200" cy="4085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a:t>El protocolo I2C es uno de los más utilizados para comunicarse con sensores digitales, ya que a diferencia del puerto Serial, su arquitectura permite tener una confirmación de los datos recibidos, dentro de la misma trama, entre otras ventajas.</a:t>
            </a:r>
            <a:endParaRPr/>
          </a:p>
        </p:txBody>
      </p:sp>
      <p:pic>
        <p:nvPicPr>
          <p:cNvPr id="200" name="Google Shape;200;p34"/>
          <p:cNvPicPr preferRelativeResize="0"/>
          <p:nvPr/>
        </p:nvPicPr>
        <p:blipFill>
          <a:blip r:embed="rId3">
            <a:alphaModFix/>
          </a:blip>
          <a:stretch>
            <a:fillRect/>
          </a:stretch>
        </p:blipFill>
        <p:spPr>
          <a:xfrm>
            <a:off x="2395125" y="2114900"/>
            <a:ext cx="4198749" cy="2361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Spi</a:t>
            </a:r>
            <a:endParaRPr/>
          </a:p>
        </p:txBody>
      </p:sp>
      <p:sp>
        <p:nvSpPr>
          <p:cNvPr id="206" name="Google Shape;206;p35"/>
          <p:cNvSpPr txBox="1"/>
          <p:nvPr>
            <p:ph idx="1" type="body"/>
          </p:nvPr>
        </p:nvSpPr>
        <p:spPr>
          <a:xfrm>
            <a:off x="387900" y="1251800"/>
            <a:ext cx="8368200" cy="3316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a:t>El SPI es un protocolo síncrono que trabaja en modo full duplex para recibir y transmitir información, permitiendo que dos dispositivos pueden comunicarse entre sí al mismo tiempo utilizando canales diferentes o líneas diferentes en el mismo cable. Al ser un protocolo síncrono el sistema cuenta con una línea adicional a la de datos encarga de llevar el proceso de sincronismo.</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6"/>
          <p:cNvSpPr txBox="1"/>
          <p:nvPr>
            <p:ph idx="1" type="body"/>
          </p:nvPr>
        </p:nvSpPr>
        <p:spPr>
          <a:xfrm>
            <a:off x="387900" y="510675"/>
            <a:ext cx="83127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700"/>
              <a:t>Dentro de este protocolo se define un maestro que será aquel dispositivo encargado de transmitir información a sus esclavos. Los esclavos serán aquellos dispositivos que se encarguen de recibir y enviar información al maestro. El maestro también puede recibir información de sus esclavos. Para que este proceso se haga realidad es necesario la existencia de dos registros de desplazamiento, uno para el maestro y uno para el esclavo respectivamente. Los registros de desplazamiento se encargan de almacenar los bits de manera paralela para realizar una conversión paralela a serial para la transmisión de información.</a:t>
            </a:r>
            <a:endParaRPr sz="1700"/>
          </a:p>
        </p:txBody>
      </p:sp>
      <p:pic>
        <p:nvPicPr>
          <p:cNvPr id="212" name="Google Shape;212;p36"/>
          <p:cNvPicPr preferRelativeResize="0"/>
          <p:nvPr/>
        </p:nvPicPr>
        <p:blipFill>
          <a:blip r:embed="rId3">
            <a:alphaModFix/>
          </a:blip>
          <a:stretch>
            <a:fillRect/>
          </a:stretch>
        </p:blipFill>
        <p:spPr>
          <a:xfrm>
            <a:off x="2870600" y="3128100"/>
            <a:ext cx="3586675" cy="1434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RS-232 y RS-485</a:t>
            </a:r>
            <a:endParaRPr/>
          </a:p>
        </p:txBody>
      </p:sp>
      <p:sp>
        <p:nvSpPr>
          <p:cNvPr id="218" name="Google Shape;218;p37"/>
          <p:cNvSpPr txBox="1"/>
          <p:nvPr>
            <p:ph idx="1" type="body"/>
          </p:nvPr>
        </p:nvSpPr>
        <p:spPr>
          <a:xfrm>
            <a:off x="387900" y="1202225"/>
            <a:ext cx="4730700" cy="33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RS-232</a:t>
            </a:r>
            <a:endParaRPr/>
          </a:p>
          <a:p>
            <a:pPr indent="0" lvl="0" marL="0" rtl="0" algn="just">
              <a:spcBef>
                <a:spcPts val="1600"/>
              </a:spcBef>
              <a:spcAft>
                <a:spcPts val="1600"/>
              </a:spcAft>
              <a:buNone/>
            </a:pPr>
            <a:r>
              <a:rPr lang="es"/>
              <a:t>El propósito original de la interfaz RS-232 fue el de interconectar equipos terminales que transforman información digital en señales eléctricas formadas por pulsos o señales eléctricas de pulsos en información digital.</a:t>
            </a:r>
            <a:endParaRPr/>
          </a:p>
        </p:txBody>
      </p:sp>
      <p:pic>
        <p:nvPicPr>
          <p:cNvPr id="219" name="Google Shape;219;p37"/>
          <p:cNvPicPr preferRelativeResize="0"/>
          <p:nvPr/>
        </p:nvPicPr>
        <p:blipFill>
          <a:blip r:embed="rId3">
            <a:alphaModFix/>
          </a:blip>
          <a:stretch>
            <a:fillRect/>
          </a:stretch>
        </p:blipFill>
        <p:spPr>
          <a:xfrm>
            <a:off x="5893575" y="1456775"/>
            <a:ext cx="2438400" cy="2857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87900" y="458025"/>
            <a:ext cx="8368200" cy="595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lang="es" sz="2700">
                <a:latin typeface="Roboto"/>
                <a:ea typeface="Roboto"/>
                <a:cs typeface="Roboto"/>
                <a:sym typeface="Roboto"/>
              </a:rPr>
              <a:t>RS-485</a:t>
            </a:r>
            <a:endParaRPr sz="3900"/>
          </a:p>
        </p:txBody>
      </p:sp>
      <p:sp>
        <p:nvSpPr>
          <p:cNvPr id="225" name="Google Shape;225;p38"/>
          <p:cNvSpPr txBox="1"/>
          <p:nvPr>
            <p:ph idx="1" type="body"/>
          </p:nvPr>
        </p:nvSpPr>
        <p:spPr>
          <a:xfrm>
            <a:off x="387900" y="1396375"/>
            <a:ext cx="8368200" cy="31725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a:t>Presenta </a:t>
            </a:r>
            <a:r>
              <a:rPr lang="es"/>
              <a:t>una interfaz balanceada (simetría de componentes entre dos conductores de transmisión), permite la operación multipunto a partir de una sola fuente, este medio compartido de bus permite el rango de voltaje de –7V a 12V. Soporta distancias hasta de 1200m y tasas de transmisión de hasta 10Mbps. El estándar tiene capacidad para 32 manejadores en la misma línea y 32 receptores en la misma línea.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USB</a:t>
            </a:r>
            <a:endParaRPr/>
          </a:p>
        </p:txBody>
      </p:sp>
      <p:sp>
        <p:nvSpPr>
          <p:cNvPr id="231" name="Google Shape;231;p39"/>
          <p:cNvSpPr txBox="1"/>
          <p:nvPr>
            <p:ph idx="1" type="body"/>
          </p:nvPr>
        </p:nvSpPr>
        <p:spPr>
          <a:xfrm>
            <a:off x="387900" y="1215550"/>
            <a:ext cx="8368200" cy="33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700"/>
              <a:t>E</a:t>
            </a:r>
            <a:r>
              <a:rPr lang="es" sz="1700"/>
              <a:t>s un bus de comunicaciones que sigue un estándar que define los cables, conectores y protocolos usados en un bus para conectar, comunicar y proveer de alimentación eléctrica entre computadoras, periféricos y dispositivos electrónicos</a:t>
            </a:r>
            <a:endParaRPr sz="1700"/>
          </a:p>
          <a:p>
            <a:pPr indent="0" lvl="0" marL="0" rtl="0" algn="l">
              <a:spcBef>
                <a:spcPts val="1600"/>
              </a:spcBef>
              <a:spcAft>
                <a:spcPts val="1600"/>
              </a:spcAft>
              <a:buNone/>
            </a:pPr>
            <a:r>
              <a:t/>
            </a:r>
            <a:endParaRPr sz="1700"/>
          </a:p>
        </p:txBody>
      </p:sp>
      <p:pic>
        <p:nvPicPr>
          <p:cNvPr id="232" name="Google Shape;232;p39"/>
          <p:cNvPicPr preferRelativeResize="0"/>
          <p:nvPr/>
        </p:nvPicPr>
        <p:blipFill>
          <a:blip r:embed="rId3">
            <a:alphaModFix/>
          </a:blip>
          <a:stretch>
            <a:fillRect/>
          </a:stretch>
        </p:blipFill>
        <p:spPr>
          <a:xfrm>
            <a:off x="2715425" y="2121575"/>
            <a:ext cx="3713150" cy="2757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500"/>
              <a:t>UART (Recepción-Transmisión Asíncrona Universal)</a:t>
            </a:r>
            <a:endParaRPr sz="2500"/>
          </a:p>
        </p:txBody>
      </p:sp>
      <p:sp>
        <p:nvSpPr>
          <p:cNvPr id="238" name="Google Shape;238;p4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t>Es uno de los protocolos serie más utilizados. La mayoría de los </a:t>
            </a:r>
            <a:r>
              <a:rPr lang="es"/>
              <a:t>microcontroladores</a:t>
            </a:r>
            <a:r>
              <a:rPr lang="es"/>
              <a:t> disponen de hardware UART. Usa una línea de datos simple para transmitir y otra para recibir datos. </a:t>
            </a:r>
            <a:r>
              <a:rPr lang="es"/>
              <a:t>Comúnmente</a:t>
            </a:r>
            <a:r>
              <a:rPr lang="es"/>
              <a:t> la transmisión de 8 bits requerirán de:</a:t>
            </a:r>
            <a:endParaRPr/>
          </a:p>
          <a:p>
            <a:pPr indent="-342900" lvl="0" marL="457200" rtl="0" algn="l">
              <a:spcBef>
                <a:spcPts val="1600"/>
              </a:spcBef>
              <a:spcAft>
                <a:spcPts val="0"/>
              </a:spcAft>
              <a:buSzPts val="1800"/>
              <a:buChar char="●"/>
            </a:pPr>
            <a:r>
              <a:rPr lang="es"/>
              <a:t>Bit de inicio</a:t>
            </a:r>
            <a:endParaRPr/>
          </a:p>
          <a:p>
            <a:pPr indent="-342900" lvl="0" marL="457200" rtl="0" algn="l">
              <a:spcBef>
                <a:spcPts val="0"/>
              </a:spcBef>
              <a:spcAft>
                <a:spcPts val="0"/>
              </a:spcAft>
              <a:buSzPts val="1800"/>
              <a:buChar char="●"/>
            </a:pPr>
            <a:r>
              <a:rPr lang="es"/>
              <a:t>Bit de parada</a:t>
            </a:r>
            <a:endParaRPr/>
          </a:p>
          <a:p>
            <a:pPr indent="-342900" lvl="0" marL="457200" rtl="0" algn="l">
              <a:spcBef>
                <a:spcPts val="0"/>
              </a:spcBef>
              <a:spcAft>
                <a:spcPts val="0"/>
              </a:spcAft>
              <a:buSzPts val="1800"/>
              <a:buChar char="●"/>
            </a:pPr>
            <a:r>
              <a:rPr lang="es"/>
              <a:t>Bit de paridad</a:t>
            </a:r>
            <a:endParaRPr/>
          </a:p>
          <a:p>
            <a:pPr indent="-342900" lvl="0" marL="457200" rtl="0" algn="l">
              <a:spcBef>
                <a:spcPts val="0"/>
              </a:spcBef>
              <a:spcAft>
                <a:spcPts val="0"/>
              </a:spcAft>
              <a:buSzPts val="1800"/>
              <a:buChar char="●"/>
            </a:pPr>
            <a:r>
              <a:rPr lang="es"/>
              <a:t>Bit de datos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5" name="Google Shape;245;p41"/>
          <p:cNvPicPr preferRelativeResize="0"/>
          <p:nvPr/>
        </p:nvPicPr>
        <p:blipFill>
          <a:blip r:embed="rId3">
            <a:alphaModFix/>
          </a:blip>
          <a:stretch>
            <a:fillRect/>
          </a:stretch>
        </p:blipFill>
        <p:spPr>
          <a:xfrm>
            <a:off x="573413" y="1004600"/>
            <a:ext cx="7997176" cy="3005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	</a:t>
            </a:r>
            <a:r>
              <a:rPr lang="es"/>
              <a:t>Características</a:t>
            </a:r>
            <a:endParaRPr/>
          </a:p>
        </p:txBody>
      </p:sp>
      <p:sp>
        <p:nvSpPr>
          <p:cNvPr id="77" name="Google Shape;77;p1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s"/>
              <a:t>Rango de medida</a:t>
            </a:r>
            <a:endParaRPr/>
          </a:p>
          <a:p>
            <a:pPr indent="-342900" lvl="0" marL="457200" rtl="0" algn="l">
              <a:spcBef>
                <a:spcPts val="0"/>
              </a:spcBef>
              <a:spcAft>
                <a:spcPts val="0"/>
              </a:spcAft>
              <a:buSzPts val="1800"/>
              <a:buAutoNum type="arabicPeriod"/>
            </a:pPr>
            <a:r>
              <a:rPr lang="es"/>
              <a:t>Precisión</a:t>
            </a:r>
            <a:endParaRPr/>
          </a:p>
          <a:p>
            <a:pPr indent="-342900" lvl="0" marL="457200" rtl="0" algn="l">
              <a:spcBef>
                <a:spcPts val="0"/>
              </a:spcBef>
              <a:spcAft>
                <a:spcPts val="0"/>
              </a:spcAft>
              <a:buSzPts val="1800"/>
              <a:buAutoNum type="arabicPeriod"/>
            </a:pPr>
            <a:r>
              <a:rPr lang="es"/>
              <a:t>Offset o desviación de cero</a:t>
            </a:r>
            <a:endParaRPr/>
          </a:p>
          <a:p>
            <a:pPr indent="-342900" lvl="0" marL="457200" rtl="0" algn="l">
              <a:spcBef>
                <a:spcPts val="0"/>
              </a:spcBef>
              <a:spcAft>
                <a:spcPts val="0"/>
              </a:spcAft>
              <a:buSzPts val="1800"/>
              <a:buAutoNum type="arabicPeriod"/>
            </a:pPr>
            <a:r>
              <a:rPr lang="es"/>
              <a:t>Linealidad o correlación lineal.</a:t>
            </a:r>
            <a:endParaRPr/>
          </a:p>
          <a:p>
            <a:pPr indent="-342900" lvl="0" marL="457200" rtl="0" algn="l">
              <a:spcBef>
                <a:spcPts val="0"/>
              </a:spcBef>
              <a:spcAft>
                <a:spcPts val="0"/>
              </a:spcAft>
              <a:buSzPts val="1800"/>
              <a:buAutoNum type="arabicPeriod"/>
            </a:pPr>
            <a:r>
              <a:rPr lang="es"/>
              <a:t>Sensibilidad de un sensor</a:t>
            </a:r>
            <a:endParaRPr/>
          </a:p>
          <a:p>
            <a:pPr indent="-342900" lvl="0" marL="457200" rtl="0" algn="l">
              <a:spcBef>
                <a:spcPts val="0"/>
              </a:spcBef>
              <a:spcAft>
                <a:spcPts val="0"/>
              </a:spcAft>
              <a:buSzPts val="1800"/>
              <a:buAutoNum type="arabicPeriod"/>
            </a:pPr>
            <a:r>
              <a:rPr lang="es"/>
              <a:t>Resolución</a:t>
            </a:r>
            <a:endParaRPr/>
          </a:p>
          <a:p>
            <a:pPr indent="-342900" lvl="0" marL="457200" rtl="0" algn="l">
              <a:spcBef>
                <a:spcPts val="0"/>
              </a:spcBef>
              <a:spcAft>
                <a:spcPts val="0"/>
              </a:spcAft>
              <a:buSzPts val="1800"/>
              <a:buAutoNum type="arabicPeriod"/>
            </a:pPr>
            <a:r>
              <a:rPr lang="es"/>
              <a:t>Rapidez de respuesta</a:t>
            </a:r>
            <a:endParaRPr/>
          </a:p>
          <a:p>
            <a:pPr indent="-342900" lvl="0" marL="457200" rtl="0" algn="l">
              <a:spcBef>
                <a:spcPts val="0"/>
              </a:spcBef>
              <a:spcAft>
                <a:spcPts val="0"/>
              </a:spcAft>
              <a:buSzPts val="1800"/>
              <a:buAutoNum type="arabicPeriod"/>
            </a:pPr>
            <a:r>
              <a:rPr lang="es"/>
              <a:t>Derivas</a:t>
            </a:r>
            <a:endParaRPr/>
          </a:p>
          <a:p>
            <a:pPr indent="-342900" lvl="0" marL="457200" rtl="0" algn="l">
              <a:spcBef>
                <a:spcPts val="0"/>
              </a:spcBef>
              <a:spcAft>
                <a:spcPts val="0"/>
              </a:spcAft>
              <a:buSzPts val="1800"/>
              <a:buAutoNum type="arabicPeriod"/>
            </a:pPr>
            <a:r>
              <a:rPr lang="es"/>
              <a:t>Repetitividad</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400">
                <a:latin typeface="Montserrat"/>
                <a:ea typeface="Montserrat"/>
                <a:cs typeface="Montserrat"/>
                <a:sym typeface="Montserrat"/>
              </a:rPr>
              <a:t>Algunas referencias:</a:t>
            </a:r>
            <a:endParaRPr/>
          </a:p>
        </p:txBody>
      </p:sp>
      <p:sp>
        <p:nvSpPr>
          <p:cNvPr id="251" name="Google Shape;251;p4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http://</a:t>
            </a:r>
            <a:r>
              <a:rPr lang="es"/>
              <a:t>aprendiendoarduino.wordpress.com/2016/12/18/sensores-y-actuadores/ </a:t>
            </a:r>
            <a:endParaRPr/>
          </a:p>
          <a:p>
            <a:pPr indent="-342900" lvl="0" marL="457200" rtl="0" algn="l">
              <a:spcBef>
                <a:spcPts val="0"/>
              </a:spcBef>
              <a:spcAft>
                <a:spcPts val="0"/>
              </a:spcAft>
              <a:buSzPts val="1800"/>
              <a:buChar char="●"/>
            </a:pPr>
            <a:r>
              <a:rPr lang="es"/>
              <a:t>http://myelectronic.mipropia.com/sensores.html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b="1" lang="es">
                <a:latin typeface="Roboto"/>
                <a:ea typeface="Roboto"/>
                <a:cs typeface="Roboto"/>
                <a:sym typeface="Roboto"/>
              </a:rPr>
              <a:t>Tipos de Sensores</a:t>
            </a:r>
            <a:endParaRPr b="1" sz="4200"/>
          </a:p>
        </p:txBody>
      </p:sp>
      <p:sp>
        <p:nvSpPr>
          <p:cNvPr id="83" name="Google Shape;83;p16"/>
          <p:cNvSpPr txBox="1"/>
          <p:nvPr>
            <p:ph idx="1" type="body"/>
          </p:nvPr>
        </p:nvSpPr>
        <p:spPr>
          <a:xfrm>
            <a:off x="387900" y="917175"/>
            <a:ext cx="5871000" cy="39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Existen diferentes tipos de sensores, en función del tipo de variable que tengan que medir o detectar:</a:t>
            </a:r>
            <a:endParaRPr/>
          </a:p>
          <a:p>
            <a:pPr indent="-330200" lvl="0" marL="457200" rtl="0" algn="l">
              <a:spcBef>
                <a:spcPts val="1600"/>
              </a:spcBef>
              <a:spcAft>
                <a:spcPts val="0"/>
              </a:spcAft>
              <a:buSzPts val="1600"/>
              <a:buChar char="●"/>
            </a:pPr>
            <a:r>
              <a:rPr i="1" lang="es" sz="1600"/>
              <a:t>De luz: </a:t>
            </a:r>
            <a:r>
              <a:rPr lang="es" sz="1600"/>
              <a:t>se trata de dispositivos electrónicos que responden al cambio en la intensidad de la luz. Resistor LDR</a:t>
            </a:r>
            <a:endParaRPr sz="1600"/>
          </a:p>
          <a:p>
            <a:pPr indent="-330200" lvl="0" marL="457200" rtl="0" algn="l">
              <a:spcBef>
                <a:spcPts val="0"/>
              </a:spcBef>
              <a:spcAft>
                <a:spcPts val="0"/>
              </a:spcAft>
              <a:buSzPts val="1600"/>
              <a:buChar char="●"/>
            </a:pPr>
            <a:r>
              <a:rPr i="1" lang="es" sz="1600"/>
              <a:t>Temperatura:</a:t>
            </a:r>
            <a:r>
              <a:rPr lang="es" sz="1600"/>
              <a:t> El sensor de temperatura nos proporciona información de la temperatura del exterior (es decir, del medio), mediante impulsos eléctricos. LM35</a:t>
            </a:r>
            <a:endParaRPr sz="1600"/>
          </a:p>
          <a:p>
            <a:pPr indent="-330200" lvl="0" marL="457200" rtl="0" algn="l">
              <a:spcBef>
                <a:spcPts val="0"/>
              </a:spcBef>
              <a:spcAft>
                <a:spcPts val="0"/>
              </a:spcAft>
              <a:buSzPts val="1600"/>
              <a:buChar char="●"/>
            </a:pPr>
            <a:r>
              <a:rPr i="1" lang="es" sz="1600"/>
              <a:t>De distancia:</a:t>
            </a:r>
            <a:r>
              <a:rPr lang="es" sz="1600"/>
              <a:t> son dispositivos que permiten medir distancias. HC-SR04</a:t>
            </a:r>
            <a:endParaRPr sz="1600"/>
          </a:p>
          <a:p>
            <a:pPr indent="-330200" lvl="0" marL="457200" rtl="0" algn="l">
              <a:spcBef>
                <a:spcPts val="0"/>
              </a:spcBef>
              <a:spcAft>
                <a:spcPts val="0"/>
              </a:spcAft>
              <a:buSzPts val="1600"/>
              <a:buChar char="●"/>
            </a:pPr>
            <a:r>
              <a:rPr i="1" lang="es" sz="1600"/>
              <a:t>De proximidad:</a:t>
            </a:r>
            <a:r>
              <a:rPr lang="es" sz="1600"/>
              <a:t> consisten en transductores que detectan la presencia de objetos sin necesidad de un contacto.</a:t>
            </a:r>
            <a:endParaRPr sz="1600"/>
          </a:p>
          <a:p>
            <a:pPr indent="0" lvl="0" marL="457200" rtl="0" algn="l">
              <a:spcBef>
                <a:spcPts val="1600"/>
              </a:spcBef>
              <a:spcAft>
                <a:spcPts val="1600"/>
              </a:spcAft>
              <a:buNone/>
            </a:pPr>
            <a:r>
              <a:t/>
            </a:r>
            <a:endParaRPr/>
          </a:p>
        </p:txBody>
      </p:sp>
      <p:pic>
        <p:nvPicPr>
          <p:cNvPr id="84" name="Google Shape;84;p16"/>
          <p:cNvPicPr preferRelativeResize="0"/>
          <p:nvPr/>
        </p:nvPicPr>
        <p:blipFill>
          <a:blip r:embed="rId3">
            <a:alphaModFix/>
          </a:blip>
          <a:stretch>
            <a:fillRect/>
          </a:stretch>
        </p:blipFill>
        <p:spPr>
          <a:xfrm>
            <a:off x="6317700" y="2848163"/>
            <a:ext cx="2438400" cy="1876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idx="1" type="body"/>
          </p:nvPr>
        </p:nvSpPr>
        <p:spPr>
          <a:xfrm>
            <a:off x="214400" y="433800"/>
            <a:ext cx="5709900" cy="413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i="1" lang="es" sz="1600"/>
              <a:t>D</a:t>
            </a:r>
            <a:r>
              <a:rPr i="1" lang="es" sz="1600"/>
              <a:t>e posición: </a:t>
            </a:r>
            <a:r>
              <a:rPr lang="es" sz="1600"/>
              <a:t>Los sensores de posición nos permiten determinar qué ubicación tiene un determinado objeto.</a:t>
            </a:r>
            <a:endParaRPr sz="1600"/>
          </a:p>
          <a:p>
            <a:pPr indent="-330200" lvl="0" marL="457200" rtl="0" algn="l">
              <a:spcBef>
                <a:spcPts val="0"/>
              </a:spcBef>
              <a:spcAft>
                <a:spcPts val="0"/>
              </a:spcAft>
              <a:buSzPts val="1600"/>
              <a:buChar char="●"/>
            </a:pPr>
            <a:r>
              <a:rPr i="1" lang="es" sz="1600"/>
              <a:t>Sensores de color:</a:t>
            </a:r>
            <a:r>
              <a:rPr lang="es" sz="1600"/>
              <a:t> convierten la luz en frecuencia, a fin de poder detectar los colores de determinados objetos a partir de su radiación reflejada. TCS3200</a:t>
            </a:r>
            <a:endParaRPr sz="1600"/>
          </a:p>
          <a:p>
            <a:pPr indent="-330200" lvl="0" marL="457200" rtl="0" algn="l">
              <a:spcBef>
                <a:spcPts val="0"/>
              </a:spcBef>
              <a:spcAft>
                <a:spcPts val="0"/>
              </a:spcAft>
              <a:buSzPts val="1600"/>
              <a:buChar char="●"/>
            </a:pPr>
            <a:r>
              <a:rPr i="1" lang="es" sz="1600"/>
              <a:t>Sensores de la humedad: </a:t>
            </a:r>
            <a:r>
              <a:rPr lang="es" sz="1600"/>
              <a:t>Estos tipos de sensores lo que hacen es medir la humedad relativa, así como la temperatura del ambiente. YL-69</a:t>
            </a:r>
            <a:endParaRPr sz="1600"/>
          </a:p>
          <a:p>
            <a:pPr indent="-330200" lvl="0" marL="457200" rtl="0" algn="l">
              <a:spcBef>
                <a:spcPts val="0"/>
              </a:spcBef>
              <a:spcAft>
                <a:spcPts val="0"/>
              </a:spcAft>
              <a:buSzPts val="1600"/>
              <a:buChar char="●"/>
            </a:pPr>
            <a:r>
              <a:rPr i="1" lang="es" sz="1600"/>
              <a:t>De velocidad: </a:t>
            </a:r>
            <a:r>
              <a:rPr lang="es" sz="1600"/>
              <a:t>permiten detectar la velocidad de un objeto.</a:t>
            </a:r>
            <a:endParaRPr sz="1600"/>
          </a:p>
          <a:p>
            <a:pPr indent="-330200" lvl="0" marL="457200" rtl="0" algn="l">
              <a:spcBef>
                <a:spcPts val="0"/>
              </a:spcBef>
              <a:spcAft>
                <a:spcPts val="0"/>
              </a:spcAft>
              <a:buSzPts val="1600"/>
              <a:buChar char="●"/>
            </a:pPr>
            <a:r>
              <a:rPr i="1" lang="es" sz="1600"/>
              <a:t>Sensores de sonido:</a:t>
            </a:r>
            <a:r>
              <a:rPr lang="es" sz="1600"/>
              <a:t> Los siguientes tipos de sensores son los de sonido; se encargan de captar los sonidos del exterior, a través de un micrófono.</a:t>
            </a:r>
            <a:endParaRPr sz="1600"/>
          </a:p>
          <a:p>
            <a:pPr indent="0" lvl="0" marL="457200" rtl="0" algn="l">
              <a:spcBef>
                <a:spcPts val="1600"/>
              </a:spcBef>
              <a:spcAft>
                <a:spcPts val="1600"/>
              </a:spcAft>
              <a:buNone/>
            </a:pPr>
            <a:r>
              <a:t/>
            </a:r>
            <a:endParaRPr sz="1600"/>
          </a:p>
        </p:txBody>
      </p:sp>
      <p:pic>
        <p:nvPicPr>
          <p:cNvPr id="90" name="Google Shape;90;p17"/>
          <p:cNvPicPr preferRelativeResize="0"/>
          <p:nvPr/>
        </p:nvPicPr>
        <p:blipFill>
          <a:blip r:embed="rId3">
            <a:alphaModFix/>
          </a:blip>
          <a:stretch>
            <a:fillRect/>
          </a:stretch>
        </p:blipFill>
        <p:spPr>
          <a:xfrm>
            <a:off x="5924300" y="433788"/>
            <a:ext cx="2914900" cy="2186175"/>
          </a:xfrm>
          <a:prstGeom prst="rect">
            <a:avLst/>
          </a:prstGeom>
          <a:noFill/>
          <a:ln>
            <a:noFill/>
          </a:ln>
        </p:spPr>
      </p:pic>
      <p:pic>
        <p:nvPicPr>
          <p:cNvPr id="91" name="Google Shape;91;p17"/>
          <p:cNvPicPr preferRelativeResize="0"/>
          <p:nvPr/>
        </p:nvPicPr>
        <p:blipFill rotWithShape="1">
          <a:blip r:embed="rId4">
            <a:alphaModFix/>
          </a:blip>
          <a:srcRect b="4967" l="0" r="0" t="13065"/>
          <a:stretch/>
        </p:blipFill>
        <p:spPr>
          <a:xfrm>
            <a:off x="5924300" y="2571750"/>
            <a:ext cx="2914901" cy="23892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idx="1" type="body"/>
          </p:nvPr>
        </p:nvSpPr>
        <p:spPr>
          <a:xfrm>
            <a:off x="387900" y="322250"/>
            <a:ext cx="8448900" cy="2069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i="1" lang="es" sz="1600"/>
              <a:t>Sensores de contacto: </a:t>
            </a:r>
            <a:r>
              <a:rPr lang="es" sz="1600"/>
              <a:t>tienen la finalidad de detectar el final del recorrido de componentes mecánicos (su posición límite).</a:t>
            </a:r>
            <a:endParaRPr sz="1600"/>
          </a:p>
          <a:p>
            <a:pPr indent="-330200" lvl="0" marL="457200" rtl="0" algn="l">
              <a:spcBef>
                <a:spcPts val="0"/>
              </a:spcBef>
              <a:spcAft>
                <a:spcPts val="0"/>
              </a:spcAft>
              <a:buSzPts val="1600"/>
              <a:buChar char="●"/>
            </a:pPr>
            <a:r>
              <a:rPr i="1" lang="es" sz="1600"/>
              <a:t>Sensores ópticos: </a:t>
            </a:r>
            <a:r>
              <a:rPr lang="es" sz="1600"/>
              <a:t>permiten detectar la presencia de un objeto que interrumpe un haz de luz que llega hasta el sensor. TCRT5000</a:t>
            </a:r>
            <a:endParaRPr sz="1600"/>
          </a:p>
          <a:p>
            <a:pPr indent="-330200" lvl="0" marL="457200" rtl="0" algn="l">
              <a:spcBef>
                <a:spcPts val="0"/>
              </a:spcBef>
              <a:spcAft>
                <a:spcPts val="0"/>
              </a:spcAft>
              <a:buSzPts val="1600"/>
              <a:buChar char="●"/>
            </a:pPr>
            <a:r>
              <a:rPr lang="es" sz="1600"/>
              <a:t>Sensores magnéticos: actúan detectando los campos magnéticos que provocan las corrientes eléctricas o los imanes.</a:t>
            </a:r>
            <a:endParaRPr sz="1600"/>
          </a:p>
          <a:p>
            <a:pPr indent="0" lvl="0" marL="457200" rtl="0" algn="l">
              <a:spcBef>
                <a:spcPts val="1600"/>
              </a:spcBef>
              <a:spcAft>
                <a:spcPts val="0"/>
              </a:spcAft>
              <a:buNone/>
            </a:pPr>
            <a:r>
              <a:t/>
            </a:r>
            <a:endParaRPr sz="1600"/>
          </a:p>
          <a:p>
            <a:pPr indent="0" lvl="0" marL="457200" rtl="0" algn="l">
              <a:spcBef>
                <a:spcPts val="1600"/>
              </a:spcBef>
              <a:spcAft>
                <a:spcPts val="1600"/>
              </a:spcAft>
              <a:buNone/>
            </a:pPr>
            <a:r>
              <a:t/>
            </a:r>
            <a:endParaRPr sz="1600"/>
          </a:p>
        </p:txBody>
      </p:sp>
      <p:pic>
        <p:nvPicPr>
          <p:cNvPr id="97" name="Google Shape;97;p18"/>
          <p:cNvPicPr preferRelativeResize="0"/>
          <p:nvPr/>
        </p:nvPicPr>
        <p:blipFill>
          <a:blip r:embed="rId3">
            <a:alphaModFix/>
          </a:blip>
          <a:stretch>
            <a:fillRect/>
          </a:stretch>
        </p:blipFill>
        <p:spPr>
          <a:xfrm>
            <a:off x="3388975" y="2391950"/>
            <a:ext cx="2446750" cy="2446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Algunos </a:t>
            </a:r>
            <a:r>
              <a:rPr lang="es"/>
              <a:t>ejemplos...</a:t>
            </a:r>
            <a:endParaRPr/>
          </a:p>
        </p:txBody>
      </p:sp>
      <p:sp>
        <p:nvSpPr>
          <p:cNvPr id="103" name="Google Shape;103;p1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387900" y="1313250"/>
            <a:ext cx="8368200" cy="35927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Actuadores</a:t>
            </a:r>
            <a:endParaRPr/>
          </a:p>
        </p:txBody>
      </p:sp>
      <p:sp>
        <p:nvSpPr>
          <p:cNvPr id="110" name="Google Shape;110;p20"/>
          <p:cNvSpPr txBox="1"/>
          <p:nvPr>
            <p:ph idx="1" type="body"/>
          </p:nvPr>
        </p:nvSpPr>
        <p:spPr>
          <a:xfrm>
            <a:off x="387900" y="1436575"/>
            <a:ext cx="5226600" cy="3132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Son </a:t>
            </a:r>
            <a:r>
              <a:rPr lang="es"/>
              <a:t>dispositivos capaces de transformar energía hidráulica, neumática o eléctrica para la activación de un proceso con la finalidad de generar un efecto sobre un elemento externo. Este recibe la orden de un regulador (Arduino) y en función a ella genera la orden para activar un elemento final de control como, por ejemplo, una válvula.</a:t>
            </a:r>
            <a:endParaRPr/>
          </a:p>
          <a:p>
            <a:pPr indent="0" lvl="0" marL="0" rtl="0" algn="l">
              <a:spcBef>
                <a:spcPts val="1200"/>
              </a:spcBef>
              <a:spcAft>
                <a:spcPts val="1200"/>
              </a:spcAft>
              <a:buNone/>
            </a:pPr>
            <a:r>
              <a:rPr lang="es"/>
              <a:t> </a:t>
            </a:r>
            <a:endParaRPr/>
          </a:p>
        </p:txBody>
      </p:sp>
      <p:pic>
        <p:nvPicPr>
          <p:cNvPr id="111" name="Google Shape;111;p20"/>
          <p:cNvPicPr preferRelativeResize="0"/>
          <p:nvPr/>
        </p:nvPicPr>
        <p:blipFill>
          <a:blip r:embed="rId3">
            <a:alphaModFix/>
          </a:blip>
          <a:stretch>
            <a:fillRect/>
          </a:stretch>
        </p:blipFill>
        <p:spPr>
          <a:xfrm>
            <a:off x="5924201" y="1650850"/>
            <a:ext cx="2553300" cy="29901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Actuadores</a:t>
            </a:r>
            <a:endParaRPr/>
          </a:p>
        </p:txBody>
      </p:sp>
      <p:sp>
        <p:nvSpPr>
          <p:cNvPr id="117" name="Google Shape;117;p2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a:t>Existen varios tipos de actuadores como son</a:t>
            </a:r>
            <a:r>
              <a:rPr lang="es"/>
              <a:t>:</a:t>
            </a:r>
            <a:r>
              <a:rPr lang="es"/>
              <a:t> </a:t>
            </a:r>
            <a:endParaRPr/>
          </a:p>
          <a:p>
            <a:pPr indent="-342900" lvl="0" marL="457200" rtl="0" algn="l">
              <a:spcBef>
                <a:spcPts val="1200"/>
              </a:spcBef>
              <a:spcAft>
                <a:spcPts val="0"/>
              </a:spcAft>
              <a:buSzPts val="1800"/>
              <a:buChar char="●"/>
            </a:pPr>
            <a:r>
              <a:rPr lang="es"/>
              <a:t>Electrónicos</a:t>
            </a:r>
            <a:endParaRPr/>
          </a:p>
          <a:p>
            <a:pPr indent="-342900" lvl="0" marL="457200" rtl="0" algn="l">
              <a:spcBef>
                <a:spcPts val="0"/>
              </a:spcBef>
              <a:spcAft>
                <a:spcPts val="0"/>
              </a:spcAft>
              <a:buSzPts val="1800"/>
              <a:buChar char="●"/>
            </a:pPr>
            <a:r>
              <a:rPr lang="es"/>
              <a:t>Hidráulicos</a:t>
            </a:r>
            <a:endParaRPr/>
          </a:p>
          <a:p>
            <a:pPr indent="-342900" lvl="0" marL="457200" rtl="0" algn="l">
              <a:spcBef>
                <a:spcPts val="0"/>
              </a:spcBef>
              <a:spcAft>
                <a:spcPts val="0"/>
              </a:spcAft>
              <a:buSzPts val="1800"/>
              <a:buChar char="●"/>
            </a:pPr>
            <a:r>
              <a:rPr lang="es"/>
              <a:t>Neumáticos</a:t>
            </a:r>
            <a:endParaRPr/>
          </a:p>
          <a:p>
            <a:pPr indent="-342900" lvl="0" marL="457200" rtl="0" algn="l">
              <a:spcBef>
                <a:spcPts val="0"/>
              </a:spcBef>
              <a:spcAft>
                <a:spcPts val="0"/>
              </a:spcAft>
              <a:buSzPts val="1800"/>
              <a:buChar char="●"/>
            </a:pPr>
            <a:r>
              <a:rPr lang="es"/>
              <a:t>Eléctricos</a:t>
            </a:r>
            <a:endParaRPr/>
          </a:p>
          <a:p>
            <a:pPr indent="-342900" lvl="0" marL="457200" rtl="0" algn="l">
              <a:spcBef>
                <a:spcPts val="0"/>
              </a:spcBef>
              <a:spcAft>
                <a:spcPts val="0"/>
              </a:spcAft>
              <a:buSzPts val="1800"/>
              <a:buChar char="●"/>
            </a:pPr>
            <a:r>
              <a:rPr lang="es"/>
              <a:t>Motores</a:t>
            </a:r>
            <a:endParaRPr/>
          </a:p>
          <a:p>
            <a:pPr indent="-342900" lvl="0" marL="457200" rtl="0" algn="l">
              <a:spcBef>
                <a:spcPts val="0"/>
              </a:spcBef>
              <a:spcAft>
                <a:spcPts val="0"/>
              </a:spcAft>
              <a:buSzPts val="1800"/>
              <a:buChar char="●"/>
            </a:pPr>
            <a:r>
              <a:rPr lang="es"/>
              <a:t>Bombas</a:t>
            </a:r>
            <a:endParaRPr/>
          </a:p>
          <a:p>
            <a:pPr indent="0" lvl="0" marL="0" rtl="0" algn="l">
              <a:spcBef>
                <a:spcPts val="1200"/>
              </a:spcBef>
              <a:spcAft>
                <a:spcPts val="1600"/>
              </a:spcAft>
              <a:buNone/>
            </a:pPr>
            <a:r>
              <a:t/>
            </a:r>
            <a:endParaRPr/>
          </a:p>
        </p:txBody>
      </p:sp>
      <p:pic>
        <p:nvPicPr>
          <p:cNvPr id="118" name="Google Shape;118;p21"/>
          <p:cNvPicPr preferRelativeResize="0"/>
          <p:nvPr/>
        </p:nvPicPr>
        <p:blipFill>
          <a:blip r:embed="rId3">
            <a:alphaModFix/>
          </a:blip>
          <a:stretch>
            <a:fillRect/>
          </a:stretch>
        </p:blipFill>
        <p:spPr>
          <a:xfrm>
            <a:off x="4461475" y="2275442"/>
            <a:ext cx="3366375" cy="252650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